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3"/>
    <p:sldId id="1017" r:id="rId4"/>
    <p:sldId id="1020" r:id="rId5"/>
    <p:sldId id="1066" r:id="rId6"/>
    <p:sldId id="1067" r:id="rId7"/>
    <p:sldId id="1068" r:id="rId8"/>
    <p:sldId id="1069" r:id="rId9"/>
    <p:sldId id="1070" r:id="rId10"/>
    <p:sldId id="1071" r:id="rId11"/>
    <p:sldId id="1022" r:id="rId12"/>
    <p:sldId id="1072" r:id="rId13"/>
    <p:sldId id="1073" r:id="rId14"/>
    <p:sldId id="1074" r:id="rId15"/>
    <p:sldId id="1026" r:id="rId16"/>
    <p:sldId id="1057" r:id="rId17"/>
    <p:sldId id="1075" r:id="rId18"/>
    <p:sldId id="1077" r:id="rId19"/>
    <p:sldId id="1076" r:id="rId20"/>
    <p:sldId id="1078" r:id="rId21"/>
    <p:sldId id="1030" r:id="rId22"/>
    <p:sldId id="1080" r:id="rId23"/>
    <p:sldId id="1028" r:id="rId24"/>
    <p:sldId id="1084" r:id="rId25"/>
    <p:sldId id="1081" r:id="rId26"/>
    <p:sldId id="1085" r:id="rId27"/>
    <p:sldId id="1082" r:id="rId28"/>
    <p:sldId id="1086" r:id="rId29"/>
    <p:sldId id="1083" r:id="rId30"/>
    <p:sldId id="1087" r:id="rId31"/>
    <p:sldId id="1042" r:id="rId32"/>
    <p:sldId id="1089" r:id="rId33"/>
    <p:sldId id="1024" r:id="rId34"/>
    <p:sldId id="1092" r:id="rId35"/>
    <p:sldId id="1032" r:id="rId36"/>
    <p:sldId id="1079" r:id="rId37"/>
    <p:sldId id="1093" r:id="rId38"/>
    <p:sldId id="1094" r:id="rId39"/>
    <p:sldId id="1095" r:id="rId40"/>
    <p:sldId id="1096" r:id="rId41"/>
    <p:sldId id="1097" r:id="rId42"/>
    <p:sldId id="1033" r:id="rId4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25"/>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52"/>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notesMaster" Target="notesMasters/notesMaster1.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20.png"/><Relationship Id="rId1"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23.png"/><Relationship Id="rId1"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5.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5.png"/><Relationship Id="rId2" Type="http://schemas.openxmlformats.org/officeDocument/2006/relationships/image" Target="../media/image23.png"/><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20.png"/><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26.png"/><Relationship Id="rId1"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2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48.png"/><Relationship Id="rId1" Type="http://schemas.openxmlformats.org/officeDocument/2006/relationships/image" Target="../media/image47.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26.png"/><Relationship Id="rId1" Type="http://schemas.openxmlformats.org/officeDocument/2006/relationships/image" Target="../media/image2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运动和力的关系</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2</a:t>
            </a:r>
            <a:r>
              <a:rPr lang="en-US" altLang="zh-CN" sz="4800" b="0" dirty="0">
                <a:solidFill>
                  <a:srgbClr val="000000"/>
                </a:solidFill>
                <a:latin typeface="+mj-ea"/>
                <a:ea typeface="+mj-ea"/>
              </a:rPr>
              <a:t>.</a:t>
            </a:r>
            <a:r>
              <a:rPr lang="zh-CN" altLang="en-US" sz="4800" b="0" dirty="0">
                <a:solidFill>
                  <a:srgbClr val="000000"/>
                </a:solidFill>
                <a:latin typeface="微软雅黑" panose="020B0503020204020204" pitchFamily="34" charset="-122"/>
                <a:ea typeface="微软雅黑" panose="020B0503020204020204" pitchFamily="34" charset="-122"/>
              </a:rPr>
              <a:t>实验</a:t>
            </a:r>
            <a:r>
              <a:rPr lang="zh-CN" altLang="en-US" sz="4800" b="0" dirty="0">
                <a:solidFill>
                  <a:srgbClr val="000000"/>
                </a:solidFill>
                <a:latin typeface="宋体" panose="02010600030101010101" pitchFamily="2" charset="-122"/>
              </a:rPr>
              <a:t>：</a:t>
            </a:r>
            <a:r>
              <a:rPr lang="zh-CN" altLang="en-US" sz="4800" b="0" dirty="0">
                <a:solidFill>
                  <a:srgbClr val="000000"/>
                </a:solidFill>
                <a:latin typeface="微软雅黑" panose="020B0503020204020204" pitchFamily="34" charset="-122"/>
                <a:ea typeface="微软雅黑" panose="020B0503020204020204" pitchFamily="34" charset="-122"/>
              </a:rPr>
              <a:t>探究加速度与力、质量的关系</a:t>
            </a:r>
            <a:endParaRPr lang="zh-CN" altLang="en-US" sz="4800" b="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2567241"/>
          </a:xfrm>
        </p:spPr>
        <p:txBody>
          <a:bodyPr/>
          <a:lstStyle/>
          <a:p>
            <a:pPr hangingPunct="0">
              <a:spcAft>
                <a:spcPts val="0"/>
              </a:spcAft>
            </a:pPr>
            <a:r>
              <a:rPr lang="en-US" altLang="zh-CN" sz="22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sz="2200"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方法规律</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数据处理</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保持小车的质量不变时，计算各次小盘和槽码的重力</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作为小车所受的合力</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及对应纸带的加速度，填入表一中</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表一</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567519"/>
            <a:ext cx="959793" cy="337706"/>
          </a:xfrm>
          <a:prstGeom prst="rect">
            <a:avLst/>
          </a:prstGeom>
        </p:spPr>
      </p:pic>
      <p:graphicFrame>
        <p:nvGraphicFramePr>
          <p:cNvPr id="6" name="表格 5"/>
          <p:cNvGraphicFramePr>
            <a:graphicFrameLocks noGrp="1"/>
          </p:cNvGraphicFramePr>
          <p:nvPr/>
        </p:nvGraphicFramePr>
        <p:xfrm>
          <a:off x="478583" y="3869675"/>
          <a:ext cx="11250392" cy="2615184"/>
        </p:xfrm>
        <a:graphic>
          <a:graphicData uri="http://schemas.openxmlformats.org/drawingml/2006/table">
            <a:tbl>
              <a:tblPr firstRow="1" firstCol="1" bandRow="1"/>
              <a:tblGrid>
                <a:gridCol w="2445836"/>
                <a:gridCol w="4891670"/>
                <a:gridCol w="3912886"/>
              </a:tblGrid>
              <a:tr h="272621">
                <a:tc>
                  <a:txBody>
                    <a:bodyPr/>
                    <a:lstStyle/>
                    <a:p>
                      <a:pPr algn="ctr" hangingPunct="0">
                        <a:lnSpc>
                          <a:spcPct val="13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实验次数</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加速度</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baseline="300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小车受力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74987">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4987">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4987">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4987">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4987">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保持小盘内槽码的个数不变时，计算各次小车和砝码的总质量及对应纸带的加速度，填入表二中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360853" y="2492896"/>
          <a:ext cx="11485848" cy="3291840"/>
        </p:xfrm>
        <a:graphic>
          <a:graphicData uri="http://schemas.openxmlformats.org/drawingml/2006/table">
            <a:tbl>
              <a:tblPr firstRow="1" firstCol="1" bandRow="1"/>
              <a:tblGrid>
                <a:gridCol w="2393651"/>
                <a:gridCol w="4420822"/>
                <a:gridCol w="467137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实验次数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baseline="300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小车和</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砝码的</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总质量</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3846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及逐差法计算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为横坐标，根据各组数据描点，若这些点在一条过原点的直线上，说明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为横坐标，根据各组数据描点，若这些点在一条过原点的直线上，说明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成反比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38460"/>
              </a:xfrm>
              <a:blipFill rotWithShape="1">
                <a:blip r:embed="rId1"/>
                <a:stretch>
                  <a:fillRect l="-2" t="-1024" r="1" b="2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84707"/>
          </a:xfrm>
        </p:spPr>
        <p:txBody>
          <a:bodyPr/>
          <a:lstStyle/>
          <a:p>
            <a:pPr hangingPunct="0">
              <a:lnSpc>
                <a:spcPct val="140000"/>
              </a:lnSpc>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平衡摩擦力：适当垫高长木板不带定滑轮的一端，使小车和砝码的重力沿斜面方向的分力正好平衡小车和纸带受到的阻力</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在平衡摩擦力时，不要把悬挂小盘的细绳系在小车上，让小车拉着正在被打点的纸带匀速运动</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不重复平衡摩擦力</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实验条件：</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dirty="0" err="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为小盘和槽码的总质量</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一先一后一按：改变拉力或小车的质量后，每次释放小车前，小车应尽量靠近打点计时器，并应先接通电源，后释放小车，且应在小车到达定滑轮前按住小车</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作图像时，要使尽可能多的点在所作直线上，不在直线上的点应尽可能对称地分布在所作直线两侧</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偏离直线较远的点应舍弃</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作图像时，两轴标度比例要选择适当，各物理量须采用国际单位制的单位</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06573" y="5532791"/>
            <a:ext cx="764309" cy="272473"/>
          </a:xfrm>
          <a:prstGeom prst="rect">
            <a:avLst/>
          </a:prstGeom>
        </p:spPr>
      </p:pic>
      <p:sp>
        <p:nvSpPr>
          <p:cNvPr id="5" name="内容占位符 4"/>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天津耀华中学开学考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某同学在做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探究合外力与加速度之间的关系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实验，实验装置如图甲所示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ctr"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ctr"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ct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342900" lvl="0" indent="-342900" hangingPunct="0">
              <a:spcAft>
                <a:spcPts val="0"/>
              </a:spcAft>
              <a:buFont typeface="+mj-lt"/>
              <a:buAutoNum type="arabicParenBoth"/>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如图甲所示正确组装实验器材，并补偿小车所受的阻力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如图乙所示，纸带的</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端与小车相连</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494806" y="1700808"/>
            <a:ext cx="3236723" cy="1957087"/>
          </a:xfrm>
          <a:prstGeom prst="rect">
            <a:avLst/>
          </a:prstGeom>
        </p:spPr>
      </p:pic>
      <p:pic>
        <p:nvPicPr>
          <p:cNvPr id="4" name="图片 3"/>
          <p:cNvPicPr>
            <a:picLocks noChangeAspect="1"/>
          </p:cNvPicPr>
          <p:nvPr/>
        </p:nvPicPr>
        <p:blipFill>
          <a:blip r:embed="rId4"/>
          <a:stretch>
            <a:fillRect/>
          </a:stretch>
        </p:blipFill>
        <p:spPr>
          <a:xfrm>
            <a:off x="6078454" y="2276872"/>
            <a:ext cx="4438150" cy="1153527"/>
          </a:xfrm>
          <a:prstGeom prst="rect">
            <a:avLst/>
          </a:prstGeom>
        </p:spPr>
      </p:pic>
      <p:sp>
        <p:nvSpPr>
          <p:cNvPr id="8" name="矩形 7"/>
          <p:cNvSpPr/>
          <p:nvPr/>
        </p:nvSpPr>
        <p:spPr>
          <a:xfrm>
            <a:off x="1270670" y="5441366"/>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左</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从左向右纸带上的点迹越来越稀疏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而小车是做加速运动的</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所以纸带的左端与小车相连</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解析.eps" descr="id:2147491694;FounderCES"/>
          <p:cNvPicPr/>
          <p:nvPr/>
        </p:nvPicPr>
        <p:blipFill>
          <a:blip r:embed="rId1"/>
          <a:stretch>
            <a:fillRect/>
          </a:stretch>
        </p:blipFill>
        <p:spPr>
          <a:xfrm>
            <a:off x="406574" y="980728"/>
            <a:ext cx="764309" cy="272473"/>
          </a:xfrm>
          <a:prstGeom prst="rect">
            <a:avLst/>
          </a:prstGeom>
        </p:spPr>
      </p:pic>
      <p:pic>
        <p:nvPicPr>
          <p:cNvPr id="8" name="图片 7"/>
          <p:cNvPicPr>
            <a:picLocks noChangeAspect="1"/>
          </p:cNvPicPr>
          <p:nvPr/>
        </p:nvPicPr>
        <p:blipFill>
          <a:blip r:embed="rId2">
            <a:clrChange>
              <a:clrFrom>
                <a:srgbClr val="FFFFFF"/>
              </a:clrFrom>
              <a:clrTo>
                <a:srgbClr val="FFFFFF">
                  <a:alpha val="0"/>
                </a:srgbClr>
              </a:clrTo>
            </a:clrChange>
          </a:blip>
          <a:stretch>
            <a:fillRect/>
          </a:stretch>
        </p:blipFill>
        <p:spPr>
          <a:xfrm>
            <a:off x="1414686" y="1988840"/>
            <a:ext cx="3916435" cy="2368076"/>
          </a:xfrm>
          <a:prstGeom prst="rect">
            <a:avLst/>
          </a:prstGeom>
        </p:spPr>
      </p:pic>
      <p:pic>
        <p:nvPicPr>
          <p:cNvPr id="9" name="图片 8"/>
          <p:cNvPicPr>
            <a:picLocks noChangeAspect="1"/>
          </p:cNvPicPr>
          <p:nvPr/>
        </p:nvPicPr>
        <p:blipFill>
          <a:blip r:embed="rId3"/>
          <a:stretch>
            <a:fillRect/>
          </a:stretch>
        </p:blipFill>
        <p:spPr>
          <a:xfrm>
            <a:off x="6083859" y="2708920"/>
            <a:ext cx="5370162" cy="1395768"/>
          </a:xfrm>
          <a:prstGeom prst="rect">
            <a:avLst/>
          </a:prstGeom>
        </p:spPr>
      </p:pic>
      <p:sp>
        <p:nvSpPr>
          <p:cNvPr id="10" name="矩形 9"/>
          <p:cNvSpPr/>
          <p:nvPr/>
        </p:nvSpPr>
        <p:spPr>
          <a:xfrm>
            <a:off x="3406460" y="4322796"/>
            <a:ext cx="648072" cy="461665"/>
          </a:xfrm>
          <a:prstGeom prst="rect">
            <a:avLst/>
          </a:prstGeom>
        </p:spPr>
        <p:txBody>
          <a:bodyPr wrap="square">
            <a:spAutoFit/>
          </a:bodyPr>
          <a:lstStyle/>
          <a:p>
            <a:pPr algn="ctr">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endParaRPr lang="zh-CN" altLang="zh-CN" sz="2400" dirty="0">
              <a:solidFill>
                <a:srgbClr val="000000"/>
              </a:solidFill>
              <a:cs typeface="Times New Roman" panose="02020603050405020304" pitchFamily="18" charset="0"/>
            </a:endParaRPr>
          </a:p>
        </p:txBody>
      </p:sp>
      <p:sp>
        <p:nvSpPr>
          <p:cNvPr id="11" name="矩形 10"/>
          <p:cNvSpPr/>
          <p:nvPr/>
        </p:nvSpPr>
        <p:spPr>
          <a:xfrm>
            <a:off x="8521917" y="4315132"/>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关于实验操作，下列说法正确的是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需要垫高木板有打点计时器的一端来补偿阻力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补偿阻力就是放开拖着纸带的小车时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小车能够自由下滑即可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若用沙和沙桶的总重力作为小车的合外力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则要求小车的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小于沙和沙桶的质量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拉着小车的细线必须与长木板</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9047534" y="1390401"/>
            <a:ext cx="2942476" cy="1779170"/>
          </a:xfrm>
          <a:prstGeom prst="rect">
            <a:avLst/>
          </a:prstGeom>
        </p:spPr>
      </p:pic>
      <p:sp>
        <p:nvSpPr>
          <p:cNvPr id="5" name="矩形 4"/>
          <p:cNvSpPr/>
          <p:nvPr/>
        </p:nvSpPr>
        <p:spPr>
          <a:xfrm>
            <a:off x="10343678" y="3179523"/>
            <a:ext cx="648072" cy="461665"/>
          </a:xfrm>
          <a:prstGeom prst="rect">
            <a:avLst/>
          </a:prstGeom>
        </p:spPr>
        <p:txBody>
          <a:bodyPr wrap="square">
            <a:spAutoFit/>
          </a:bodyPr>
          <a:lstStyle/>
          <a:p>
            <a:pPr algn="ctr">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endParaRPr lang="zh-CN" altLang="zh-CN" sz="2400" dirty="0">
              <a:solidFill>
                <a:srgbClr val="000000"/>
              </a:solidFill>
              <a:cs typeface="Times New Roman" panose="02020603050405020304" pitchFamily="18" charset="0"/>
            </a:endParaRPr>
          </a:p>
        </p:txBody>
      </p:sp>
      <p:pic>
        <p:nvPicPr>
          <p:cNvPr id="6" name="24答案.eps" descr="id:2147491701;FounderCES"/>
          <p:cNvPicPr/>
          <p:nvPr/>
        </p:nvPicPr>
        <p:blipFill>
          <a:blip r:embed="rId2"/>
          <a:stretch>
            <a:fillRect/>
          </a:stretch>
        </p:blipFill>
        <p:spPr>
          <a:xfrm>
            <a:off x="406573" y="4272844"/>
            <a:ext cx="764309" cy="272473"/>
          </a:xfrm>
          <a:prstGeom prst="rect">
            <a:avLst/>
          </a:prstGeom>
        </p:spPr>
      </p:pic>
      <p:sp>
        <p:nvSpPr>
          <p:cNvPr id="7" name="矩形 6"/>
          <p:cNvSpPr/>
          <p:nvPr/>
        </p:nvSpPr>
        <p:spPr>
          <a:xfrm>
            <a:off x="1270670" y="4169621"/>
            <a:ext cx="939681" cy="461665"/>
          </a:xfrm>
          <a:prstGeom prst="rect">
            <a:avLst/>
          </a:prstGeom>
        </p:spPr>
        <p:txBody>
          <a:bodyPr wrap="none">
            <a:spAutoFit/>
          </a:bodyPr>
          <a:lstStyle/>
          <a:p>
            <a:r>
              <a:rPr lang="en-US" altLang="zh-CN" sz="2400" dirty="0">
                <a:solidFill>
                  <a:srgbClr val="000000"/>
                </a:solidFill>
              </a:rPr>
              <a:t>A</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397871"/>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实验原理可知</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需要垫高有打点计时器的一端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小车受到的摩擦力</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平衡摩擦力的方法是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桶</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轻推小车后</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小车能拖着纸带在倾斜的木板上做匀速</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对沙和沙桶</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a:t>
                </a:r>
                <a:r>
                  <a:rPr lang="en-US" altLang="zh-CN" b="1" i="1" dirty="0">
                    <a:solidFill>
                      <a:srgbClr val="000000"/>
                    </a:solidFill>
                    <a:latin typeface="Times New Roman" panose="02020603050405020304" pitchFamily="18" charset="0"/>
                    <a:ea typeface="宋体" panose="02010600030101010101" pitchFamily="2" charset="-122"/>
                  </a:rPr>
                  <a:t>mg</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ma</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Ma</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den>
                    </m:f>
                  </m:oMath>
                </a14:m>
                <a:r>
                  <a:rPr lang="en-US" altLang="zh-CN" b="1" i="1" dirty="0">
                    <a:solidFill>
                      <a:srgbClr val="000000"/>
                    </a:solidFill>
                    <a:latin typeface="Times New Roman" panose="02020603050405020304" pitchFamily="18" charset="0"/>
                    <a:ea typeface="宋体" panose="02010600030101010101" pitchFamily="2" charset="-122"/>
                  </a:rPr>
                  <a:t>mg</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err="1">
                    <a:solidFill>
                      <a:srgbClr val="000000"/>
                    </a:solidFill>
                    <a:latin typeface="Times New Roman" panose="02020603050405020304" pitchFamily="18" charset="0"/>
                    <a:ea typeface="宋体" panose="02010600030101010101" pitchFamily="2" charset="-122"/>
                  </a:rPr>
                  <a:t>M</a:t>
                </a:r>
                <a:r>
                  <a:rPr lang="en-US" altLang="zh-CN" b="1" dirty="0" err="1">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F</a:t>
                </a:r>
                <a:r>
                  <a:rPr lang="en-US" altLang="zh-CN" b="1" dirty="0" err="1">
                    <a:solidFill>
                      <a:srgbClr val="000000"/>
                    </a:solidFill>
                    <a:latin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mg</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若用沙和沙桶的总重力作为小车的合外力</a:t>
                </a:r>
                <a:r>
                  <a:rPr lang="zh-CN" altLang="zh-CN" b="1" spc="-150" dirty="0">
                    <a:solidFill>
                      <a:srgbClr val="000000"/>
                    </a:solidFill>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则要求小车的质量远大于沙和沙桶的质量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只有拉小车的细线与木板平行</a:t>
                </a:r>
                <a:r>
                  <a:rPr lang="zh-CN" altLang="zh-CN" b="1" spc="-150" dirty="0">
                    <a:solidFill>
                      <a:srgbClr val="000000"/>
                    </a:solidFill>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才能保证拉力大小不变</a:t>
                </a:r>
                <a:r>
                  <a:rPr lang="zh-CN" altLang="zh-CN" b="1" spc="-150" dirty="0">
                    <a:solidFill>
                      <a:srgbClr val="000000"/>
                    </a:solidFill>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50" dirty="0">
                    <a:solidFill>
                      <a:srgbClr val="000000"/>
                    </a:solidFill>
                    <a:latin typeface="Times New Roman" panose="02020603050405020304" pitchFamily="18" charset="0"/>
                    <a:ea typeface="宋体" panose="02010600030101010101" pitchFamily="2" charset="-122"/>
                  </a:rPr>
                  <a:t>D</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pc="-150" dirty="0">
                    <a:solidFill>
                      <a:srgbClr val="000000"/>
                    </a:solidFill>
                    <a:latin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50" dirty="0">
                    <a:solidFill>
                      <a:srgbClr val="000000"/>
                    </a:solidFill>
                    <a:latin typeface="Times New Roman" panose="02020603050405020304" pitchFamily="18" charset="0"/>
                    <a:ea typeface="宋体" panose="02010600030101010101" pitchFamily="2" charset="-122"/>
                  </a:rPr>
                  <a:t>A</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50" dirty="0">
                    <a:solidFill>
                      <a:srgbClr val="000000"/>
                    </a:solidFill>
                    <a:latin typeface="Times New Roman" panose="02020603050405020304" pitchFamily="18" charset="0"/>
                    <a:ea typeface="宋体" panose="02010600030101010101" pitchFamily="2" charset="-122"/>
                  </a:rPr>
                  <a:t>D</a:t>
                </a:r>
                <a:r>
                  <a:rPr lang="en-US" altLang="zh-CN" b="1" spc="-150" dirty="0">
                    <a:solidFill>
                      <a:srgbClr val="000000"/>
                    </a:solidFill>
                    <a:latin typeface="宋体" panose="02010600030101010101" pitchFamily="2" charset="-122"/>
                    <a:cs typeface="Times New Roman" panose="02020603050405020304" pitchFamily="18" charset="0"/>
                  </a:rPr>
                  <a:t>.</a:t>
                </a:r>
                <a:endParaRPr lang="zh-CN" altLang="en-US" spc="-150" dirty="0"/>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397871"/>
              </a:xfrm>
              <a:blipFill rotWithShape="1">
                <a:blip r:embed="rId1"/>
                <a:stretch>
                  <a:fillRect l="-2" t="-14" r="1" b="11"/>
                </a:stretch>
              </a:blipFill>
            </p:spPr>
            <p:txBody>
              <a:bodyPr/>
              <a:lstStyle/>
              <a:p>
                <a:r>
                  <a:rPr lang="zh-CN" altLang="en-US">
                    <a:noFill/>
                  </a:rPr>
                  <a:t> </a:t>
                </a:r>
              </a:p>
            </p:txBody>
          </p:sp>
        </mc:Fallback>
      </mc:AlternateContent>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8831510" y="918672"/>
            <a:ext cx="2942476" cy="1779170"/>
          </a:xfrm>
          <a:prstGeom prst="rect">
            <a:avLst/>
          </a:prstGeom>
        </p:spPr>
      </p:pic>
      <p:sp>
        <p:nvSpPr>
          <p:cNvPr id="6" name="矩形 5"/>
          <p:cNvSpPr/>
          <p:nvPr/>
        </p:nvSpPr>
        <p:spPr>
          <a:xfrm>
            <a:off x="10220090" y="2697842"/>
            <a:ext cx="648072" cy="461665"/>
          </a:xfrm>
          <a:prstGeom prst="rect">
            <a:avLst/>
          </a:prstGeom>
        </p:spPr>
        <p:txBody>
          <a:bodyPr wrap="square">
            <a:spAutoFit/>
          </a:bodyPr>
          <a:lstStyle/>
          <a:p>
            <a:pPr algn="ctr">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endParaRPr lang="zh-CN" altLang="zh-CN" sz="2400" dirty="0">
              <a:solidFill>
                <a:srgbClr val="000000"/>
              </a:solidFill>
              <a:cs typeface="Times New Roman" panose="02020603050405020304" pitchFamily="18" charset="0"/>
            </a:endParaRPr>
          </a:p>
        </p:txBody>
      </p:sp>
      <p:pic>
        <p:nvPicPr>
          <p:cNvPr id="7" name="24解析.eps" descr="id:2147491694;FounderCES"/>
          <p:cNvPicPr/>
          <p:nvPr/>
        </p:nvPicPr>
        <p:blipFill>
          <a:blip r:embed="rId3"/>
          <a:stretch>
            <a:fillRect/>
          </a:stretch>
        </p:blipFill>
        <p:spPr>
          <a:xfrm>
            <a:off x="406574" y="980728"/>
            <a:ext cx="764309" cy="27247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如图乙所示为某次实验中打出的一条纸带的一部分，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是纸带上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个相邻的计数点，相邻两计数点之间还有两个打出的点没有画出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已知打点计时器的电源频率为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50Hz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，由此可算出小车的加速度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结果保留两位有效数字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430910" y="2996952"/>
            <a:ext cx="4438150" cy="1153527"/>
          </a:xfrm>
          <a:prstGeom prst="rect">
            <a:avLst/>
          </a:prstGeom>
        </p:spPr>
      </p:pic>
      <p:sp>
        <p:nvSpPr>
          <p:cNvPr id="6" name="矩形 5"/>
          <p:cNvSpPr/>
          <p:nvPr/>
        </p:nvSpPr>
        <p:spPr>
          <a:xfrm>
            <a:off x="5247862" y="4256280"/>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pic>
        <p:nvPicPr>
          <p:cNvPr id="7" name="24答案.eps" descr="id:2147491701;FounderCES"/>
          <p:cNvPicPr/>
          <p:nvPr/>
        </p:nvPicPr>
        <p:blipFill>
          <a:blip r:embed="rId2"/>
          <a:stretch>
            <a:fillRect/>
          </a:stretch>
        </p:blipFill>
        <p:spPr>
          <a:xfrm>
            <a:off x="406573" y="4941168"/>
            <a:ext cx="764309" cy="272473"/>
          </a:xfrm>
          <a:prstGeom prst="rect">
            <a:avLst/>
          </a:prstGeom>
        </p:spPr>
      </p:pic>
      <p:sp>
        <p:nvSpPr>
          <p:cNvPr id="8" name="矩形 7"/>
          <p:cNvSpPr/>
          <p:nvPr/>
        </p:nvSpPr>
        <p:spPr>
          <a:xfrm>
            <a:off x="1270806" y="4875897"/>
            <a:ext cx="723275" cy="461665"/>
          </a:xfrm>
          <a:prstGeom prst="rect">
            <a:avLst/>
          </a:prstGeom>
        </p:spPr>
        <p:txBody>
          <a:bodyPr wrap="none">
            <a:spAutoFit/>
          </a:bodyPr>
          <a:lstStyle/>
          <a:p>
            <a:r>
              <a:rPr lang="en-US" altLang="zh-CN" sz="2400" dirty="0">
                <a:solidFill>
                  <a:srgbClr val="000000"/>
                </a:solidFill>
              </a:rPr>
              <a:t>0.56</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34591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相邻计数点的时间间隔</a:t>
                </a:r>
                <a:r>
                  <a:rPr lang="en-US" altLang="zh-CN" b="1" i="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0.02s</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0.06s</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题时要注意审题</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通常情况下</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题目会给出</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相邻两计数点之间还有</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个点</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每</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个点取一个计数点</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此时的时间间隔是</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但本题给出的是</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相邻两计数点之间还有</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个点没有画出</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所以时间间隔是</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0.06</a:t>
                </a:r>
                <a:r>
                  <a:rPr lang="en-US"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由逐差法求得加速度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𝑫𝑮</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𝑨𝑫</m:t>
                            </m:r>
                          </m:sub>
                        </m:sSub>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𝟎𝟔</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0.56m/s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345916"/>
              </a:xfrm>
              <a:blipFill rotWithShape="1">
                <a:blip r:embed="rId1"/>
                <a:stretch>
                  <a:fillRect l="-2" t="-19" r="1" b="3"/>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7" name="箭头右下.eps" descr="id:2147496078;FounderCES"/>
          <p:cNvPicPr/>
          <p:nvPr/>
        </p:nvPicPr>
        <p:blipFill>
          <a:blip r:embed="rId3"/>
          <a:stretch>
            <a:fillRect/>
          </a:stretch>
        </p:blipFill>
        <p:spPr>
          <a:xfrm>
            <a:off x="694606" y="1442702"/>
            <a:ext cx="394970" cy="310515"/>
          </a:xfrm>
          <a:prstGeom prst="rect">
            <a:avLst/>
          </a:prstGeom>
        </p:spPr>
      </p:pic>
      <p:pic>
        <p:nvPicPr>
          <p:cNvPr id="6" name="图片 5"/>
          <p:cNvPicPr>
            <a:picLocks noChangeAspect="1"/>
          </p:cNvPicPr>
          <p:nvPr/>
        </p:nvPicPr>
        <p:blipFill>
          <a:blip r:embed="rId4"/>
          <a:stretch>
            <a:fillRect/>
          </a:stretch>
        </p:blipFill>
        <p:spPr>
          <a:xfrm>
            <a:off x="3430910" y="4293096"/>
            <a:ext cx="4438150" cy="1153527"/>
          </a:xfrm>
          <a:prstGeom prst="rect">
            <a:avLst/>
          </a:prstGeom>
        </p:spPr>
      </p:pic>
      <p:sp>
        <p:nvSpPr>
          <p:cNvPr id="8" name="矩形 7"/>
          <p:cNvSpPr/>
          <p:nvPr/>
        </p:nvSpPr>
        <p:spPr>
          <a:xfrm>
            <a:off x="5247862" y="5552424"/>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0716"/>
            <a:ext cx="11485848" cy="2238241"/>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学会用控制变量法研究物理规律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探究加速度与力、质量的关系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掌握灵活运用图像处理问题的方法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1620174"/>
            <a:ext cx="1254116" cy="369395"/>
          </a:xfrm>
          <a:prstGeom prst="rect">
            <a:avLst/>
          </a:prstGeom>
        </p:spPr>
      </p:pic>
      <p:pic>
        <p:nvPicPr>
          <p:cNvPr id="6" name="24知识过.eps" descr="id:2147491630;FounderCES"/>
          <p:cNvPicPr/>
          <p:nvPr/>
        </p:nvPicPr>
        <p:blipFill>
          <a:blip r:embed="rId2">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346324" y="2636912"/>
            <a:ext cx="2160240" cy="576064"/>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42292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数据处理方法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在得到小车加速度之比后，可以将其与小车受力之比进行比较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小车质量不变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，或将其与小车质量之比进行比较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小盘与槽码的总重力不变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，应满足</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或 </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422925"/>
              </a:xfrm>
              <a:blipFill rotWithShape="1">
                <a:blip r:embed="rId2"/>
                <a:stretch>
                  <a:fillRect l="-2" t="-18" r="1" b="8"/>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53616" y="908720"/>
            <a:ext cx="968680" cy="34214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54765"/>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517525"/>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以加速度</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根据数据描点作</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研究图像性质及特点可得出结论</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小车质量不变</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f>
                      <m:fPr>
                        <m:ctrlPr>
                          <a:rPr lang="zh-CN" altLang="zh-CN" b="1" i="1">
                            <a:solidFill>
                              <a:prstClr val="black"/>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根据数据描点作</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prstClr val="black"/>
                            </a:solidFill>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研究图像性质及特点可得出结论</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小盘及槽码的总重力不变</a:t>
                </a:r>
                <a:r>
                  <a:rPr lang="en-US" altLang="zh-CN" b="1" dirty="0" smtClean="0">
                    <a:solidFill>
                      <a:srgbClr val="000000"/>
                    </a:solidFill>
                    <a:latin typeface="宋体" panose="02010600030101010101" pitchFamily="2" charset="-122"/>
                    <a:cs typeface="Times New Roman" panose="02020603050405020304" pitchFamily="18" charset="0"/>
                  </a:rPr>
                  <a:t>).</a:t>
                </a:r>
                <a:endParaRPr lang="zh-CN" altLang="en-US" dirty="0">
                  <a:solidFill>
                    <a:prstClr val="black"/>
                  </a:solidFill>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54765"/>
              </a:xfrm>
              <a:blipFill rotWithShape="1">
                <a:blip r:embed="rId1"/>
                <a:stretch>
                  <a:fillRect l="-2" t="-19" r="1" b="2"/>
                </a:stretch>
              </a:blipFill>
            </p:spPr>
            <p:txBody>
              <a:bodyPr/>
              <a:lstStyle/>
              <a:p>
                <a:r>
                  <a:rPr lang="zh-CN" altLang="en-US">
                    <a:noFill/>
                  </a:rPr>
                  <a:t> </a:t>
                </a:r>
              </a:p>
            </p:txBody>
          </p:sp>
        </mc:Fallback>
      </mc:AlternateContent>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286894" y="3717032"/>
            <a:ext cx="5211024" cy="245831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天津南开区期末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某实验小组利用如图甲所示的装置探究加速度与力、质量的关系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把木板的一侧垫高，调节木板的倾斜角度，使木块在不受牵引力时能拖动纸带沿木板匀速运动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此处采用的科学方法是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5109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理想模型法</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5109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阻力补偿法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5109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等效替代法</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5109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控制变量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06574" y="5561120"/>
            <a:ext cx="764309" cy="272473"/>
          </a:xfrm>
          <a:prstGeom prst="rect">
            <a:avLst/>
          </a:prstGeom>
        </p:spPr>
      </p:pic>
      <p:pic>
        <p:nvPicPr>
          <p:cNvPr id="6" name="ef645.jpg" descr="id:2147496113;FounderCES"/>
          <p:cNvPicPr/>
          <p:nvPr/>
        </p:nvPicPr>
        <p:blipFill>
          <a:blip r:embed="rId3"/>
          <a:stretch>
            <a:fillRect/>
          </a:stretch>
        </p:blipFill>
        <p:spPr>
          <a:xfrm>
            <a:off x="4150990" y="3068960"/>
            <a:ext cx="4362765" cy="2093102"/>
          </a:xfrm>
          <a:prstGeom prst="rect">
            <a:avLst/>
          </a:prstGeom>
        </p:spPr>
      </p:pic>
      <p:sp>
        <p:nvSpPr>
          <p:cNvPr id="2" name="矩形 1"/>
          <p:cNvSpPr/>
          <p:nvPr/>
        </p:nvSpPr>
        <p:spPr>
          <a:xfrm>
            <a:off x="5838326" y="5001456"/>
            <a:ext cx="494046"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b="0" dirty="0">
              <a:solidFill>
                <a:srgbClr val="000000"/>
              </a:solidFill>
              <a:cs typeface="Times New Roman" panose="02020603050405020304" pitchFamily="18" charset="0"/>
            </a:endParaRPr>
          </a:p>
        </p:txBody>
      </p:sp>
      <p:sp>
        <p:nvSpPr>
          <p:cNvPr id="3" name="矩形 2"/>
          <p:cNvSpPr/>
          <p:nvPr/>
        </p:nvSpPr>
        <p:spPr>
          <a:xfrm>
            <a:off x="1324388" y="5483775"/>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木板的一侧垫高</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调节木板的倾斜角度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使木块在不受牵引力时能拖动纸带沿木板匀速运动</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此处采用的科学方法是阻力补偿法</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rPr>
              <a:t>B</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解析.eps" descr="id:2147491694;FounderCES"/>
          <p:cNvPicPr/>
          <p:nvPr/>
        </p:nvPicPr>
        <p:blipFill>
          <a:blip r:embed="rId1"/>
          <a:stretch>
            <a:fillRect/>
          </a:stretch>
        </p:blipFill>
        <p:spPr>
          <a:xfrm>
            <a:off x="406574" y="980728"/>
            <a:ext cx="764309" cy="272473"/>
          </a:xfrm>
          <a:prstGeom prst="rect">
            <a:avLst/>
          </a:prstGeom>
        </p:spPr>
      </p:pic>
      <p:pic>
        <p:nvPicPr>
          <p:cNvPr id="4" name="ef645.jpg" descr="id:2147496113;FounderCES"/>
          <p:cNvPicPr/>
          <p:nvPr/>
        </p:nvPicPr>
        <p:blipFill>
          <a:blip r:embed="rId2"/>
          <a:stretch>
            <a:fillRect/>
          </a:stretch>
        </p:blipFill>
        <p:spPr>
          <a:xfrm>
            <a:off x="3790950" y="2169199"/>
            <a:ext cx="5278946" cy="2532653"/>
          </a:xfrm>
          <a:prstGeom prst="rect">
            <a:avLst/>
          </a:prstGeom>
        </p:spPr>
      </p:pic>
      <p:sp>
        <p:nvSpPr>
          <p:cNvPr id="5" name="矩形 4"/>
          <p:cNvSpPr/>
          <p:nvPr/>
        </p:nvSpPr>
        <p:spPr>
          <a:xfrm>
            <a:off x="5714443" y="4701852"/>
            <a:ext cx="494046" cy="534158"/>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b="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下列做法正确的是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先放开木块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再接通打点计时器的电源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为使砝码桶及桶内砝码的总重力在数值上近似等于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时受到的拉力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应满足的条件是砝码桶及桶内砝码的总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远大于木块和木块上砝码的总质量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调节滑轮的高度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使牵引木块的细绳与长木板保持平行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通过增减木块上的砝码改变质量时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需要重新调节木板的倾斜</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5.jpg" descr="id:2147496113;FounderCES"/>
          <p:cNvPicPr/>
          <p:nvPr/>
        </p:nvPicPr>
        <p:blipFill>
          <a:blip r:embed="rId1">
            <a:clrChange>
              <a:clrFrom>
                <a:srgbClr val="FFFFFF"/>
              </a:clrFrom>
              <a:clrTo>
                <a:srgbClr val="FFFFFF">
                  <a:alpha val="0"/>
                </a:srgbClr>
              </a:clrTo>
            </a:clrChange>
          </a:blip>
          <a:stretch>
            <a:fillRect/>
          </a:stretch>
        </p:blipFill>
        <p:spPr>
          <a:xfrm>
            <a:off x="8307580" y="1218839"/>
            <a:ext cx="3605591" cy="1729836"/>
          </a:xfrm>
          <a:prstGeom prst="rect">
            <a:avLst/>
          </a:prstGeom>
        </p:spPr>
      </p:pic>
      <p:sp>
        <p:nvSpPr>
          <p:cNvPr id="4" name="矩形 3"/>
          <p:cNvSpPr/>
          <p:nvPr/>
        </p:nvSpPr>
        <p:spPr>
          <a:xfrm>
            <a:off x="9739775" y="2735507"/>
            <a:ext cx="371185" cy="485598"/>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b="0" dirty="0">
              <a:solidFill>
                <a:srgbClr val="000000"/>
              </a:solidFill>
              <a:cs typeface="Times New Roman" panose="02020603050405020304" pitchFamily="18" charset="0"/>
            </a:endParaRPr>
          </a:p>
        </p:txBody>
      </p:sp>
      <p:pic>
        <p:nvPicPr>
          <p:cNvPr id="5" name="24答案.eps" descr="id:2147491722;FounderCES"/>
          <p:cNvPicPr/>
          <p:nvPr/>
        </p:nvPicPr>
        <p:blipFill>
          <a:blip r:embed="rId2"/>
          <a:stretch>
            <a:fillRect/>
          </a:stretch>
        </p:blipFill>
        <p:spPr>
          <a:xfrm>
            <a:off x="406574" y="4836993"/>
            <a:ext cx="764309" cy="272473"/>
          </a:xfrm>
          <a:prstGeom prst="rect">
            <a:avLst/>
          </a:prstGeom>
        </p:spPr>
      </p:pic>
      <p:sp>
        <p:nvSpPr>
          <p:cNvPr id="6" name="矩形 5"/>
          <p:cNvSpPr/>
          <p:nvPr/>
        </p:nvSpPr>
        <p:spPr>
          <a:xfrm>
            <a:off x="1342678" y="4742396"/>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为了充分利用纸带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应先接通打点计时器的电源</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再放开木块</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为使砝码桶及桶内砝码的总重力在数值上近似等于木块运动时受到的拉力</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应满足的条件是砝码桶及桶内砝码的总质量远小于木块和木块上砝码的总质量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为了使木块运动过程受到的细绳拉力恒定不变</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应调节滑轮的高度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使牵引木块的细绳与长木板保持平行</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平衡摩擦力时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err="1" smtClean="0">
                <a:solidFill>
                  <a:srgbClr val="000000"/>
                </a:solidFill>
                <a:latin typeface="Times New Roman" panose="02020603050405020304" pitchFamily="18" charset="0"/>
                <a:ea typeface="宋体" panose="02010600030101010101" pitchFamily="2" charset="-122"/>
              </a:rPr>
              <a:t>Mg</a:t>
            </a:r>
            <a:r>
              <a:rPr lang="en-US" altLang="zh-CN" b="1" dirty="0" err="1" smtClean="0">
                <a:solidFill>
                  <a:srgbClr val="000000"/>
                </a:solidFill>
                <a:latin typeface="Times New Roman" panose="02020603050405020304" pitchFamily="18" charset="0"/>
                <a:ea typeface="宋体" panose="02010600030101010101" pitchFamily="2" charset="-122"/>
              </a:rPr>
              <a:t>sin</a:t>
            </a:r>
            <a:r>
              <a:rPr lang="en-US" altLang="zh-CN" b="1" dirty="0" smtClean="0">
                <a:solidFill>
                  <a:srgbClr val="000000"/>
                </a:solidFill>
                <a:latin typeface="Times New Roman" panose="02020603050405020304" pitchFamily="18" charset="0"/>
                <a:ea typeface="宋体" panose="02010600030101010101" pitchFamily="2" charset="-122"/>
              </a:rPr>
              <a:t> </a:t>
            </a:r>
            <a:r>
              <a:rPr lang="en-US" altLang="zh-CN" b="1" i="1" dirty="0" smtClean="0">
                <a:solidFill>
                  <a:srgbClr val="000000"/>
                </a:solidFill>
                <a:latin typeface="Times New Roman" panose="02020603050405020304" pitchFamily="18" charset="0"/>
                <a:ea typeface="宋体" panose="02010600030101010101" pitchFamily="2" charset="-122"/>
              </a:rPr>
              <a:t>θ</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rPr>
              <a:t>μMg</a:t>
            </a:r>
            <a:r>
              <a:rPr lang="en-US" altLang="zh-CN" b="1" dirty="0" err="1" smtClean="0">
                <a:solidFill>
                  <a:srgbClr val="000000"/>
                </a:solidFill>
                <a:latin typeface="Times New Roman" panose="02020603050405020304" pitchFamily="18" charset="0"/>
                <a:ea typeface="宋体" panose="02010600030101010101" pitchFamily="2" charset="-122"/>
              </a:rPr>
              <a:t>cos</a:t>
            </a:r>
            <a:r>
              <a:rPr lang="en-US" altLang="zh-CN" b="1" dirty="0" smtClean="0">
                <a:solidFill>
                  <a:srgbClr val="000000"/>
                </a:solidFill>
                <a:latin typeface="Times New Roman" panose="02020603050405020304" pitchFamily="18" charset="0"/>
                <a:ea typeface="宋体" panose="02010600030101010101" pitchFamily="2" charset="-122"/>
              </a:rPr>
              <a:t> </a:t>
            </a:r>
            <a:r>
              <a:rPr lang="en-US" altLang="zh-CN" b="1" i="1" dirty="0" smtClean="0">
                <a:solidFill>
                  <a:srgbClr val="000000"/>
                </a:solidFill>
                <a:latin typeface="Times New Roman" panose="02020603050405020304" pitchFamily="18" charset="0"/>
                <a:ea typeface="宋体" panose="02010600030101010101" pitchFamily="2" charset="-122"/>
              </a:rPr>
              <a:t>θ</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smtClean="0">
                <a:solidFill>
                  <a:srgbClr val="000000"/>
                </a:solidFill>
                <a:latin typeface="Times New Roman" panose="02020603050405020304" pitchFamily="18" charset="0"/>
                <a:ea typeface="宋体" panose="02010600030101010101" pitchFamily="2" charset="-122"/>
              </a:rPr>
              <a:t>tan </a:t>
            </a:r>
            <a:r>
              <a:rPr lang="en-US" altLang="zh-CN" b="1" i="1" dirty="0" smtClean="0">
                <a:solidFill>
                  <a:srgbClr val="000000"/>
                </a:solidFill>
                <a:latin typeface="Times New Roman" panose="02020603050405020304" pitchFamily="18" charset="0"/>
                <a:ea typeface="宋体" panose="02010600030101010101" pitchFamily="2" charset="-122"/>
              </a:rPr>
              <a:t>θ</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μ</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可知通过增减木块上的砝码改变质量时</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不需要重新调节木板的倾斜角度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解析.eps" descr="id:2147491694;FounderCES"/>
          <p:cNvPicPr/>
          <p:nvPr/>
        </p:nvPicPr>
        <p:blipFill>
          <a:blip r:embed="rId1"/>
          <a:stretch>
            <a:fillRect/>
          </a:stretch>
        </p:blipFill>
        <p:spPr>
          <a:xfrm>
            <a:off x="406574" y="980728"/>
            <a:ext cx="764309" cy="272473"/>
          </a:xfrm>
          <a:prstGeom prst="rect">
            <a:avLst/>
          </a:prstGeom>
        </p:spPr>
      </p:pic>
      <p:pic>
        <p:nvPicPr>
          <p:cNvPr id="4" name="ef645.jpg" descr="id:2147496113;FounderCES"/>
          <p:cNvPicPr/>
          <p:nvPr/>
        </p:nvPicPr>
        <p:blipFill>
          <a:blip r:embed="rId2">
            <a:clrChange>
              <a:clrFrom>
                <a:srgbClr val="FFFFFF"/>
              </a:clrFrom>
              <a:clrTo>
                <a:srgbClr val="FFFFFF">
                  <a:alpha val="0"/>
                </a:srgbClr>
              </a:clrTo>
            </a:clrChange>
          </a:blip>
          <a:stretch>
            <a:fillRect/>
          </a:stretch>
        </p:blipFill>
        <p:spPr>
          <a:xfrm>
            <a:off x="3773830" y="4203856"/>
            <a:ext cx="3966150" cy="1902820"/>
          </a:xfrm>
          <a:prstGeom prst="rect">
            <a:avLst/>
          </a:prstGeom>
        </p:spPr>
      </p:pic>
      <p:sp>
        <p:nvSpPr>
          <p:cNvPr id="5" name="矩形 4"/>
          <p:cNvSpPr/>
          <p:nvPr/>
        </p:nvSpPr>
        <p:spPr>
          <a:xfrm>
            <a:off x="5231110" y="5839597"/>
            <a:ext cx="408304" cy="534158"/>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b="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如图乙所示是一次记录木块运动情况的纸带，图中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为相邻的计数点，相邻计数点间还有四个点未画出，打点计时器的工作频率为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50Hz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根据纸带可以计算木块在打下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点时的瞬时速度</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，木块的加速度大小为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结果均保留两位有效数字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clrChange>
              <a:clrFrom>
                <a:srgbClr val="FFFFFF"/>
              </a:clrFrom>
              <a:clrTo>
                <a:srgbClr val="FFFFFF">
                  <a:alpha val="0"/>
                </a:srgbClr>
              </a:clrTo>
            </a:clrChange>
          </a:blip>
          <a:stretch>
            <a:fillRect/>
          </a:stretch>
        </p:blipFill>
        <p:spPr>
          <a:xfrm>
            <a:off x="2854846" y="2852936"/>
            <a:ext cx="6828300" cy="1569971"/>
          </a:xfrm>
          <a:prstGeom prst="rect">
            <a:avLst/>
          </a:prstGeom>
        </p:spPr>
      </p:pic>
      <p:pic>
        <p:nvPicPr>
          <p:cNvPr id="6" name="24答案.eps" descr="id:2147491722;FounderCES"/>
          <p:cNvPicPr/>
          <p:nvPr/>
        </p:nvPicPr>
        <p:blipFill>
          <a:blip r:embed="rId2"/>
          <a:stretch>
            <a:fillRect/>
          </a:stretch>
        </p:blipFill>
        <p:spPr>
          <a:xfrm>
            <a:off x="406574" y="4747733"/>
            <a:ext cx="764309" cy="272473"/>
          </a:xfrm>
          <a:prstGeom prst="rect">
            <a:avLst/>
          </a:prstGeom>
        </p:spPr>
      </p:pic>
      <p:sp>
        <p:nvSpPr>
          <p:cNvPr id="7" name="矩形 6"/>
          <p:cNvSpPr/>
          <p:nvPr/>
        </p:nvSpPr>
        <p:spPr>
          <a:xfrm>
            <a:off x="1270670" y="4653136"/>
            <a:ext cx="723275" cy="461665"/>
          </a:xfrm>
          <a:prstGeom prst="rect">
            <a:avLst/>
          </a:prstGeom>
        </p:spPr>
        <p:txBody>
          <a:bodyPr wrap="none">
            <a:spAutoFit/>
          </a:bodyPr>
          <a:lstStyle/>
          <a:p>
            <a:r>
              <a:rPr lang="en-US" altLang="zh-CN" sz="2400" dirty="0">
                <a:solidFill>
                  <a:srgbClr val="000000"/>
                </a:solidFill>
              </a:rPr>
              <a:t>0.36</a:t>
            </a:r>
            <a:endParaRPr lang="zh-CN" altLang="en-US" dirty="0"/>
          </a:p>
        </p:txBody>
      </p:sp>
      <p:sp>
        <p:nvSpPr>
          <p:cNvPr id="8" name="矩形 7"/>
          <p:cNvSpPr/>
          <p:nvPr/>
        </p:nvSpPr>
        <p:spPr>
          <a:xfrm>
            <a:off x="5773914" y="4373875"/>
            <a:ext cx="494046"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331407"/>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计数点间还有四个点未画出</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则相邻计数点的时间间隔为</a:t>
                </a:r>
                <a:r>
                  <a:rPr lang="en-US" altLang="zh-CN" b="1" i="1" dirty="0">
                    <a:solidFill>
                      <a:srgbClr val="000000"/>
                    </a:solidFill>
                    <a:latin typeface="Times New Roman" panose="02020603050405020304" pitchFamily="18" charset="0"/>
                    <a:ea typeface="宋体" panose="02010600030101010101" pitchFamily="2" charset="-122"/>
                  </a:rPr>
                  <a:t>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5</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0.02 s</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0.1 s</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木块在打下</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点时的瞬时速度为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𝑬𝑮</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𝟑𝟗</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𝟖𝟕</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smtClean="0">
                    <a:solidFill>
                      <a:srgbClr val="000000"/>
                    </a:solidFill>
                    <a:latin typeface="Times New Roman" panose="02020603050405020304" pitchFamily="18" charset="0"/>
                    <a:ea typeface="宋体" panose="02010600030101010101" pitchFamily="2" charset="-122"/>
                  </a:rPr>
                  <a:t> m/s</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0.36 m/s</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根据逐差法可得木块的加速度大小为</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𝑫𝑮</m:t>
                            </m:r>
                          </m:sub>
                        </m:sSub>
                        <m:r>
                          <a:rPr lang="en-US" altLang="zh-CN" b="1" i="1">
                            <a:solidFill>
                              <a:srgbClr val="000000"/>
                            </a:solidFill>
                            <a:latin typeface="Cambria Math" panose="02040503050406030204" pitchFamily="18" charset="0"/>
                            <a:ea typeface="宋体" panose="02010600030101010101" pitchFamily="2" charset="-122"/>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0.50 m/s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331407"/>
              </a:xfrm>
              <a:blipFill rotWithShape="1">
                <a:blip r:embed="rId1"/>
                <a:stretch>
                  <a:fillRect l="-2" t="-27" r="1" b="14"/>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781802" y="3010117"/>
            <a:ext cx="6828300" cy="1569971"/>
          </a:xfrm>
          <a:prstGeom prst="rect">
            <a:avLst/>
          </a:prstGeom>
        </p:spPr>
      </p:pic>
      <p:sp>
        <p:nvSpPr>
          <p:cNvPr id="5" name="矩形 4"/>
          <p:cNvSpPr/>
          <p:nvPr/>
        </p:nvSpPr>
        <p:spPr>
          <a:xfrm>
            <a:off x="5701906" y="4589899"/>
            <a:ext cx="494046"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实验时改变砝码桶内砝码的质量，分别测量木块在不同外力作用下的加速度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根据测得的多组数据画出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关系图像如图丙所示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此图像的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段明显偏离直线，造成此现象的主要原因可能是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木块与长木板之间存在摩擦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长木板的倾斜角度过大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所用木块的质量过大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所挂的砝码桶及桶内砝码的总质量过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7.jpg" descr="id:2147496127;FounderCES"/>
          <p:cNvPicPr/>
          <p:nvPr/>
        </p:nvPicPr>
        <p:blipFill>
          <a:blip r:embed="rId1">
            <a:clrChange>
              <a:clrFrom>
                <a:srgbClr val="FFFFFE"/>
              </a:clrFrom>
              <a:clrTo>
                <a:srgbClr val="FFFFFE">
                  <a:alpha val="0"/>
                </a:srgbClr>
              </a:clrTo>
            </a:clrChange>
          </a:blip>
          <a:stretch>
            <a:fillRect/>
          </a:stretch>
        </p:blipFill>
        <p:spPr>
          <a:xfrm>
            <a:off x="6652891" y="1988840"/>
            <a:ext cx="3041073" cy="2253673"/>
          </a:xfrm>
          <a:prstGeom prst="rect">
            <a:avLst/>
          </a:prstGeom>
        </p:spPr>
      </p:pic>
      <p:sp>
        <p:nvSpPr>
          <p:cNvPr id="4" name="矩形 3"/>
          <p:cNvSpPr/>
          <p:nvPr/>
        </p:nvSpPr>
        <p:spPr>
          <a:xfrm>
            <a:off x="7679382" y="4070107"/>
            <a:ext cx="494046"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丙</a:t>
            </a:r>
            <a:endParaRPr lang="zh-CN" altLang="zh-CN" sz="1050" b="0" dirty="0">
              <a:solidFill>
                <a:srgbClr val="000000"/>
              </a:solidFill>
              <a:cs typeface="Times New Roman" panose="02020603050405020304" pitchFamily="18" charset="0"/>
            </a:endParaRPr>
          </a:p>
        </p:txBody>
      </p:sp>
      <p:pic>
        <p:nvPicPr>
          <p:cNvPr id="5" name="24答案.eps" descr="id:2147491722;FounderCES"/>
          <p:cNvPicPr/>
          <p:nvPr/>
        </p:nvPicPr>
        <p:blipFill>
          <a:blip r:embed="rId2"/>
          <a:stretch>
            <a:fillRect/>
          </a:stretch>
        </p:blipFill>
        <p:spPr>
          <a:xfrm>
            <a:off x="406574" y="4819741"/>
            <a:ext cx="764309" cy="272473"/>
          </a:xfrm>
          <a:prstGeom prst="rect">
            <a:avLst/>
          </a:prstGeom>
        </p:spPr>
      </p:pic>
      <p:sp>
        <p:nvSpPr>
          <p:cNvPr id="6" name="矩形 5"/>
          <p:cNvSpPr/>
          <p:nvPr/>
        </p:nvSpPr>
        <p:spPr>
          <a:xfrm>
            <a:off x="1342678" y="4725144"/>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4137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木块为研究对象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以砝码桶及桶内砝码为对象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当满足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图像的斜率近似等于</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当所挂的砝码桶及桶内砝码的总质量过大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不满足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明显减小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则图像的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段明显偏离直线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41370"/>
              </a:xfrm>
              <a:blipFill rotWithShape="1">
                <a:blip r:embed="rId1"/>
                <a:stretch>
                  <a:fillRect l="-2" t="-19" r="1" b="19"/>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80728"/>
            <a:ext cx="764309" cy="272473"/>
          </a:xfrm>
          <a:prstGeom prst="rect">
            <a:avLst/>
          </a:prstGeom>
        </p:spPr>
      </p:pic>
      <p:pic>
        <p:nvPicPr>
          <p:cNvPr id="4" name="ef647.jpg" descr="id:2147496127;FounderCES"/>
          <p:cNvPicPr/>
          <p:nvPr/>
        </p:nvPicPr>
        <p:blipFill>
          <a:blip r:embed="rId3">
            <a:clrChange>
              <a:clrFrom>
                <a:srgbClr val="FFFFFE"/>
              </a:clrFrom>
              <a:clrTo>
                <a:srgbClr val="FFFFFE">
                  <a:alpha val="0"/>
                </a:srgbClr>
              </a:clrTo>
            </a:clrChange>
          </a:blip>
          <a:stretch>
            <a:fillRect/>
          </a:stretch>
        </p:blipFill>
        <p:spPr>
          <a:xfrm>
            <a:off x="4799062" y="3717032"/>
            <a:ext cx="3041073" cy="2253673"/>
          </a:xfrm>
          <a:prstGeom prst="rect">
            <a:avLst/>
          </a:prstGeom>
        </p:spPr>
      </p:pic>
      <p:sp>
        <p:nvSpPr>
          <p:cNvPr id="5" name="矩形 4"/>
          <p:cNvSpPr/>
          <p:nvPr/>
        </p:nvSpPr>
        <p:spPr>
          <a:xfrm>
            <a:off x="5825553" y="5798299"/>
            <a:ext cx="494046" cy="646331"/>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a:solidFill>
                  <a:srgbClr val="000000"/>
                </a:solidFill>
                <a:ea typeface="楷体" panose="02010609060101010101" pitchFamily="49" charset="-122"/>
                <a:cs typeface="Times New Roman" panose="02020603050405020304" pitchFamily="18" charset="0"/>
              </a:rPr>
              <a:t>丙</a:t>
            </a:r>
            <a:endParaRPr lang="zh-CN" altLang="zh-CN" sz="1050" b="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6937786" y="4221088"/>
            <a:ext cx="813604" cy="608338"/>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221284"/>
              </a:xfrm>
              <a:solidFill>
                <a:schemeClr val="bg1"/>
              </a:solidFill>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物理量</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的测量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包括车上的砝码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小车受的拉力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——用天平测出小盘和槽码的质量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近似算出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通过打点计时器打出的纸带测算出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测出两个做初速度为零的匀加速直线运动的物体在相同时间内发生的位移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可得加速度之比就等于位移之比，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221284"/>
              </a:xfrm>
              <a:blipFill rotWithShape="1">
                <a:blip r:embed="rId2"/>
                <a:stretch>
                  <a:fillRect l="-2" t="-15" r="1" b="10"/>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43192" y="908720"/>
            <a:ext cx="1308841" cy="346592"/>
          </a:xfrm>
          <a:prstGeom prst="rect">
            <a:avLst/>
          </a:prstGeom>
        </p:spPr>
      </p:pic>
      <p:pic>
        <p:nvPicPr>
          <p:cNvPr id="6" name="图片 5"/>
          <p:cNvPicPr>
            <a:picLocks noChangeAspect="1"/>
          </p:cNvPicPr>
          <p:nvPr/>
        </p:nvPicPr>
        <p:blipFill>
          <a:blip r:embed="rId4"/>
          <a:stretch>
            <a:fillRect/>
          </a:stretch>
        </p:blipFill>
        <p:spPr>
          <a:xfrm>
            <a:off x="6970060" y="4256013"/>
            <a:ext cx="972008" cy="588612"/>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6937786" y="4221088"/>
                <a:ext cx="1003160" cy="628955"/>
              </a:xfrm>
              <a:prstGeom prst="rect">
                <a:avLst/>
              </a:prstGeom>
            </p:spPr>
            <p:txBody>
              <a:bodyPr wrap="none">
                <a:spAutoFit/>
              </a:bodyPr>
              <a:lstStyle/>
              <a:p>
                <a14:m>
                  <m:oMath xmlns:m="http://schemas.openxmlformats.org/officeDocument/2006/math">
                    <m:f>
                      <m:fPr>
                        <m:ctrlPr>
                          <a:rPr lang="zh-CN" altLang="zh-CN" sz="2400"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𝒂</m:t>
                            </m:r>
                          </m:e>
                          <m:sub>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𝟏</m:t>
                            </m:r>
                          </m:sub>
                        </m:sSub>
                      </m:num>
                      <m:den>
                        <m:sSub>
                          <m:sSubPr>
                            <m:ctrlPr>
                              <a:rPr lang="zh-CN" altLang="zh-CN" sz="2400"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𝒂</m:t>
                            </m:r>
                          </m:e>
                          <m:sub>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𝟐</m:t>
                            </m:r>
                          </m:sub>
                        </m:sSub>
                      </m:den>
                    </m:f>
                  </m:oMath>
                </a14:m>
                <a:r>
                  <a:rPr lang="zh-CN" altLang="zh-CN" sz="2400" dirty="0">
                    <a:solidFill>
                      <a:srgbClr val="000000"/>
                    </a:solidFill>
                    <a:highlight>
                      <a:srgbClr val="FFFF00"/>
                    </a:highlight>
                    <a:cs typeface="Times New Roman" panose="02020603050405020304" pitchFamily="18" charset="0"/>
                  </a:rPr>
                  <a:t>＝</a:t>
                </a:r>
                <a14:m>
                  <m:oMath xmlns:m="http://schemas.openxmlformats.org/officeDocument/2006/math">
                    <m:f>
                      <m:fPr>
                        <m:ctrlPr>
                          <a:rPr lang="zh-CN" altLang="zh-CN" sz="2400"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𝒙</m:t>
                            </m:r>
                          </m:e>
                          <m:sub>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𝟏</m:t>
                            </m:r>
                          </m:sub>
                        </m:sSub>
                      </m:num>
                      <m:den>
                        <m:sSub>
                          <m:sSubPr>
                            <m:ctrlPr>
                              <a:rPr lang="zh-CN" altLang="zh-CN" sz="2400"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𝒙</m:t>
                            </m:r>
                          </m:e>
                          <m:sub>
                            <m:r>
                              <a:rPr lang="en-US" altLang="zh-CN" sz="2400" i="1">
                                <a:solidFill>
                                  <a:srgbClr val="000000"/>
                                </a:solidFill>
                                <a:highlight>
                                  <a:srgbClr val="FFFF00"/>
                                </a:highlight>
                                <a:latin typeface="Cambria Math" panose="02040503050406030204" pitchFamily="18" charset="0"/>
                                <a:cs typeface="Times New Roman" panose="02020603050405020304" pitchFamily="18" charset="0"/>
                              </a:rPr>
                              <m:t>𝟐</m:t>
                            </m:r>
                          </m:sub>
                        </m:sSub>
                      </m:den>
                    </m:f>
                  </m:oMath>
                </a14:m>
                <a:endParaRPr lang="zh-CN" altLang="en-US" dirty="0"/>
              </a:p>
            </p:txBody>
          </p:sp>
        </mc:Choice>
        <mc:Fallback>
          <p:sp>
            <p:nvSpPr>
              <p:cNvPr id="2" name="矩形 1"/>
              <p:cNvSpPr>
                <a:spLocks noRot="1" noChangeAspect="1" noMove="1" noResize="1" noEditPoints="1" noAdjustHandles="1" noChangeArrowheads="1" noChangeShapeType="1" noTextEdit="1"/>
              </p:cNvSpPr>
              <p:nvPr/>
            </p:nvSpPr>
            <p:spPr>
              <a:xfrm>
                <a:off x="6937786" y="4221088"/>
                <a:ext cx="1003160" cy="628955"/>
              </a:xfrm>
              <a:prstGeom prst="rect">
                <a:avLst/>
              </a:prstGeom>
              <a:blipFill rotWithShape="1">
                <a:blip r:embed="rId5"/>
                <a:stretch>
                  <a:fillRect l="-41" t="-39" r="27" b="87"/>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899327"/>
            <a:ext cx="981824" cy="342567"/>
          </a:xfrm>
          <a:prstGeom prst="rect">
            <a:avLst/>
          </a:prstGeom>
        </p:spPr>
      </p:pic>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实验误差</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60854" y="1916832"/>
          <a:ext cx="11485849" cy="4389120"/>
        </p:xfrm>
        <a:graphic>
          <a:graphicData uri="http://schemas.openxmlformats.org/drawingml/2006/table">
            <a:tbl>
              <a:tblPr firstRow="1" firstCol="1" bandRow="1"/>
              <a:tblGrid>
                <a:gridCol w="837808"/>
                <a:gridCol w="5112568"/>
                <a:gridCol w="5535473"/>
              </a:tblGrid>
              <a:tr h="234739">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减小方法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69479">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偶然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误差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质量测量不准、计数点间距测量不准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多次测量求平均值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69479">
                <a:tc vMerge="1">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小车所受拉力测量不准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准确平衡摩擦力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使细绳和纸带平行于长木板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6503">
                <a:tc vMerge="1">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作图不准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使尽可能多的点落在直线上或均匀分布在直线两侧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误差较大的点舍去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650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系统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误差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小盘和盘中槽码的总重力代替小车所受的拉力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使小盘和盘中槽码的总质量远小于小车和车上所加砝码的总质量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三种常见的误差情况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的上部发生了弯曲，是因为当小车所受拉力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较大时，不满足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小盘和槽码的总质量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远小于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轴有交点，说明当拉力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即不挂小盘和槽码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时，小车就具有了加速度，这是在进行阻力补偿时，长木板的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倾角过大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轴有交点，说明只有当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增大到某一定值时，小车才获得加速度，这是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没有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进行阻力补偿或阻力补偿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1.jpg" descr="id:2147496163;FounderCES"/>
          <p:cNvPicPr/>
          <p:nvPr/>
        </p:nvPicPr>
        <p:blipFill>
          <a:blip r:embed="rId1">
            <a:clrChange>
              <a:clrFrom>
                <a:srgbClr val="FFFFFE"/>
              </a:clrFrom>
              <a:clrTo>
                <a:srgbClr val="FFFFFE">
                  <a:alpha val="0"/>
                </a:srgbClr>
              </a:clrTo>
            </a:clrChange>
          </a:blip>
          <a:stretch>
            <a:fillRect/>
          </a:stretch>
        </p:blipFill>
        <p:spPr>
          <a:xfrm>
            <a:off x="6239222" y="4149080"/>
            <a:ext cx="2880320" cy="2160239"/>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
          <p:cNvSpPr>
            <a:spLocks noGrp="1"/>
          </p:cNvSpPr>
          <p:nvPr>
            <p:ph idx="1"/>
          </p:nvPr>
        </p:nvSpPr>
        <p:spPr>
          <a:xfrm>
            <a:off x="360854" y="836712"/>
            <a:ext cx="11485848" cy="5078313"/>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在平衡摩擦力时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不要把悬挂小盘和槽码的细绳系在小车上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即不要给小车加任何牵引力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并要让小车拖着正在被打点的纸带运动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平衡了摩擦力后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后续实验不管是改变小盘和盘中槽码的总质量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还是改变小车和车上所加砝码的总质量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都不需要重新平衡摩擦力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安装器材时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要调整滑轮的高度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使拴小车的细绳与斜面平行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且应在平衡摩擦力之后连接小车和小盘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每条纸带必须在满足小车与车上所加砝码的总质量远大于小盘和盘中槽码总质量的条件下打出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只有如此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小盘和盘中槽码的总重力才可视为小车受到的拉力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0362" y="975094"/>
            <a:ext cx="1720840" cy="37971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
          <p:cNvSpPr>
            <a:spLocks noGrp="1"/>
          </p:cNvSpPr>
          <p:nvPr>
            <p:ph idx="1"/>
          </p:nvPr>
        </p:nvSpPr>
        <p:spPr>
          <a:xfrm>
            <a:off x="360854" y="836712"/>
            <a:ext cx="11485848" cy="2862322"/>
          </a:xfrm>
          <a:solidFill>
            <a:srgbClr val="E3F2E7"/>
          </a:solidFill>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改变拉力和小车质量后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每次开始时小车应尽量靠近打点计时器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并应先接通电源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再释放小车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且应在小车到达滑轮前按住小车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要使尽可能多的点落在所作直线上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不在直线上的点应尽可能对称分布在所作直线两侧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作图时两轴标度比例要选择适当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这样作图线时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可使坐标点间距不至于过密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误差会小些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各物理量要采用国际单位制的单位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1"/>
          <a:stretch>
            <a:fillRect/>
          </a:stretch>
        </p:blipFill>
        <p:spPr>
          <a:xfrm>
            <a:off x="375220" y="937834"/>
            <a:ext cx="904076" cy="291022"/>
          </a:xfrm>
          <a:prstGeom prst="rect">
            <a:avLst/>
          </a:prstGeom>
        </p:spPr>
      </p:pic>
      <p:pic>
        <p:nvPicPr>
          <p:cNvPr id="6" name="24答案.eps" descr="id:2147491765;FounderCES"/>
          <p:cNvPicPr/>
          <p:nvPr/>
        </p:nvPicPr>
        <p:blipFill>
          <a:blip r:embed="rId2"/>
          <a:stretch>
            <a:fillRect/>
          </a:stretch>
        </p:blipFill>
        <p:spPr>
          <a:xfrm>
            <a:off x="406574" y="5900291"/>
            <a:ext cx="764309" cy="272473"/>
          </a:xfrm>
          <a:prstGeom prst="rect">
            <a:avLst/>
          </a:prstGeom>
        </p:spPr>
      </p:pic>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江苏南京开学联考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为探究物体质量一定时加速度与力的关系，某同学设计了如图所示的实验装置，其中小车和与小车固定连接的滑轮的总质量用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表示，钩码的总质量用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弹簧测力计可测出细线的拉力大小，则实验时一定要进行的操作正确的是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将带滑轮的长木板右端垫高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以平衡摩擦力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用天平测出钩码的总质量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为减小误差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实验中一定要保证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小车放在长木板上任意位置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先通电源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后放小车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打出一条纸带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同时记录弹簧测力计的示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ef642.jpg" descr="id:2147496184;FounderCES"/>
          <p:cNvPicPr/>
          <p:nvPr/>
        </p:nvPicPr>
        <p:blipFill>
          <a:blip r:embed="rId3">
            <a:clrChange>
              <a:clrFrom>
                <a:srgbClr val="FFFFFE"/>
              </a:clrFrom>
              <a:clrTo>
                <a:srgbClr val="FFFFFE">
                  <a:alpha val="0"/>
                </a:srgbClr>
              </a:clrTo>
            </a:clrChange>
          </a:blip>
          <a:stretch>
            <a:fillRect/>
          </a:stretch>
        </p:blipFill>
        <p:spPr>
          <a:xfrm>
            <a:off x="6887294" y="2564904"/>
            <a:ext cx="4613852" cy="1947768"/>
          </a:xfrm>
          <a:prstGeom prst="rect">
            <a:avLst/>
          </a:prstGeom>
        </p:spPr>
      </p:pic>
      <p:sp>
        <p:nvSpPr>
          <p:cNvPr id="2" name="矩形 1"/>
          <p:cNvSpPr/>
          <p:nvPr/>
        </p:nvSpPr>
        <p:spPr>
          <a:xfrm>
            <a:off x="1252381" y="5805264"/>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实验是用弹簧测力计测量细线上的拉力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根据小车上所连接的动滑轮的作用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可知平衡摩擦力后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小车和与小车固定连接的滑轮所受到的合外力大小为弹簧测力计所测力的大小的两倍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而平衡摩擦力的方法是将带滑轮的长木板右端垫高</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pP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长木板右端垫高</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对小车受力分析可知</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当小车匀速运动时</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重力沿木板向下的分力与沿木板向上的摩擦力大小相等</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本实验中不需要测钩码的质量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因为通过弹簧测力计可直接读取细线拉力的大小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从而知道小车和与小车固定连接的滑轮所受到的合外力的大小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解析.eps" descr="id:2147491694;FounderCES"/>
          <p:cNvPicPr/>
          <p:nvPr/>
        </p:nvPicPr>
        <p:blipFill>
          <a:blip r:embed="rId1"/>
          <a:stretch>
            <a:fillRect/>
          </a:stretch>
        </p:blipFill>
        <p:spPr>
          <a:xfrm>
            <a:off x="406574" y="951850"/>
            <a:ext cx="764309" cy="272473"/>
          </a:xfrm>
          <a:prstGeom prst="rect">
            <a:avLst/>
          </a:prstGeom>
        </p:spPr>
      </p:pic>
      <p:pic>
        <p:nvPicPr>
          <p:cNvPr id="5" name="箭头右下.eps" descr="id:2147496198;FounderCES"/>
          <p:cNvPicPr/>
          <p:nvPr/>
        </p:nvPicPr>
        <p:blipFill>
          <a:blip r:embed="rId2"/>
          <a:stretch>
            <a:fillRect/>
          </a:stretch>
        </p:blipFill>
        <p:spPr>
          <a:xfrm>
            <a:off x="694606" y="2469566"/>
            <a:ext cx="394970" cy="310515"/>
          </a:xfrm>
          <a:prstGeom prst="rect">
            <a:avLst/>
          </a:prstGeom>
        </p:spPr>
      </p:pic>
      <p:pic>
        <p:nvPicPr>
          <p:cNvPr id="6" name="ef642.jpg" descr="id:2147496184;FounderCES"/>
          <p:cNvPicPr/>
          <p:nvPr/>
        </p:nvPicPr>
        <p:blipFill>
          <a:blip r:embed="rId3">
            <a:clrChange>
              <a:clrFrom>
                <a:srgbClr val="FFFFFE"/>
              </a:clrFrom>
              <a:clrTo>
                <a:srgbClr val="FFFFFE">
                  <a:alpha val="0"/>
                </a:srgbClr>
              </a:clrTo>
            </a:clrChange>
          </a:blip>
          <a:stretch>
            <a:fillRect/>
          </a:stretch>
        </p:blipFill>
        <p:spPr>
          <a:xfrm>
            <a:off x="3790950" y="4680184"/>
            <a:ext cx="3813101" cy="1609725"/>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该实验装置没有测量力的仪器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那么就需要</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钩</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码的重力来代替小车和与小车固定连接的滑轮所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合外力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而要让钩码的重力代替小车和与小车固定连接的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所受到的合外力则必须满足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而该实验中用到了弹簧测力计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可直接测得细线的拉力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从而知道小车和与小车固定连接的滑轮所受到的合外力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因此该实验不需要保证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为了节约纸带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同时获得足够多的数据点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实验开始前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小车要放在长木板上靠近打点计时器的位置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实验时还应先通电源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后放小车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打出一条纸带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同时记录弹簧测力计的示数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而该过程应重复几次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在打出的纸带中选择点迹清晰的一条纸带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1"/>
          <a:stretch>
            <a:fillRect/>
          </a:stretch>
        </p:blipFill>
        <p:spPr>
          <a:xfrm>
            <a:off x="415200" y="980728"/>
            <a:ext cx="764309" cy="272473"/>
          </a:xfrm>
          <a:prstGeom prst="rect">
            <a:avLst/>
          </a:prstGeom>
        </p:spPr>
      </p:pic>
      <p:pic>
        <p:nvPicPr>
          <p:cNvPr id="5" name="ef642.jpg" descr="id:2147496184;FounderCES"/>
          <p:cNvPicPr/>
          <p:nvPr/>
        </p:nvPicPr>
        <p:blipFill>
          <a:blip r:embed="rId2">
            <a:clrChange>
              <a:clrFrom>
                <a:srgbClr val="FFFFFE"/>
              </a:clrFrom>
              <a:clrTo>
                <a:srgbClr val="FFFFFE">
                  <a:alpha val="0"/>
                </a:srgbClr>
              </a:clrTo>
            </a:clrChange>
          </a:blip>
          <a:stretch>
            <a:fillRect/>
          </a:stretch>
        </p:blipFill>
        <p:spPr>
          <a:xfrm>
            <a:off x="8183439" y="980729"/>
            <a:ext cx="3600400" cy="144016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拓展与创新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利用弹簧测力计或力传感器测量合外力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00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加速度可由纸带上的点计算得出，合外力可由力传感器或弹簧测力计直接或间接测出，从而判断加速度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与合外力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此方案不需要满足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8.jpg" descr="id:2147496219;FounderCES"/>
          <p:cNvPicPr/>
          <p:nvPr/>
        </p:nvPicPr>
        <p:blipFill>
          <a:blip r:embed="rId1">
            <a:clrChange>
              <a:clrFrom>
                <a:srgbClr val="FFFFFE"/>
              </a:clrFrom>
              <a:clrTo>
                <a:srgbClr val="FFFFFE">
                  <a:alpha val="0"/>
                </a:srgbClr>
              </a:clrTo>
            </a:clrChange>
          </a:blip>
          <a:stretch>
            <a:fillRect/>
          </a:stretch>
        </p:blipFill>
        <p:spPr>
          <a:xfrm>
            <a:off x="2854846" y="3140968"/>
            <a:ext cx="6048672" cy="2592288"/>
          </a:xfrm>
          <a:prstGeom prst="rect">
            <a:avLst/>
          </a:prstGeom>
        </p:spPr>
      </p:pic>
      <p:pic>
        <p:nvPicPr>
          <p:cNvPr id="4" name="图片 3"/>
          <p:cNvPicPr>
            <a:picLocks noChangeAspect="1"/>
          </p:cNvPicPr>
          <p:nvPr/>
        </p:nvPicPr>
        <p:blipFill>
          <a:blip r:embed="rId2"/>
          <a:stretch>
            <a:fillRect/>
          </a:stretch>
        </p:blipFill>
        <p:spPr>
          <a:xfrm>
            <a:off x="364743" y="883333"/>
            <a:ext cx="940369" cy="354856"/>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用气垫导轨替代长木板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利用光电门测加速度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利用气垫导轨替代长木板做实验时，由于滑块与气垫导轨之间的摩擦力极小，故不需要进行阻力补偿，实验装置如图所示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9.jpg" descr="id:2147496226;FounderCES"/>
          <p:cNvPicPr/>
          <p:nvPr/>
        </p:nvPicPr>
        <p:blipFill>
          <a:blip r:embed="rId1">
            <a:clrChange>
              <a:clrFrom>
                <a:srgbClr val="FFFFFE"/>
              </a:clrFrom>
              <a:clrTo>
                <a:srgbClr val="FFFFFE">
                  <a:alpha val="0"/>
                </a:srgbClr>
              </a:clrTo>
            </a:clrChange>
          </a:blip>
          <a:stretch>
            <a:fillRect/>
          </a:stretch>
        </p:blipFill>
        <p:spPr>
          <a:xfrm>
            <a:off x="3007434" y="2564904"/>
            <a:ext cx="6192688" cy="3528392"/>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47152"/>
          </a:xfrm>
        </p:spPr>
        <p:txBody>
          <a:bodyPr/>
          <a:lstStyle/>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通过位移之比测量加速度之比</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将两个相同的小车放在光滑水平板上，前端各系一条细线，细线的另一端跨过定滑轮各挂一个小盘，盘中可放重物，如图甲所示</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使盘和盘中重物的总质量始终远小于小车与车中重物的总质量，则小车受到的拉力近似等于盘和盘中重物的总重力</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algn="l"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个小车后端各系一条细线，一起被一个夹子夹着使小车静止，如图乙所示</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打开夹子，两个小车同时开始运动，合上夹子，两小车同时停下，用刻度尺测出两个</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小车通过</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的位移，它们的加速度之比等于位移之比</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50.jpg" descr="id:2147496233;FounderCES"/>
          <p:cNvPicPr/>
          <p:nvPr/>
        </p:nvPicPr>
        <p:blipFill>
          <a:blip r:embed="rId1">
            <a:clrChange>
              <a:clrFrom>
                <a:srgbClr val="FFFFFE"/>
              </a:clrFrom>
              <a:clrTo>
                <a:srgbClr val="FFFFFE">
                  <a:alpha val="0"/>
                </a:srgbClr>
              </a:clrTo>
            </a:clrChange>
          </a:blip>
          <a:stretch>
            <a:fillRect/>
          </a:stretch>
        </p:blipFill>
        <p:spPr>
          <a:xfrm>
            <a:off x="1126654" y="4340400"/>
            <a:ext cx="4203118" cy="1681724"/>
          </a:xfrm>
          <a:prstGeom prst="rect">
            <a:avLst/>
          </a:prstGeom>
        </p:spPr>
      </p:pic>
      <p:pic>
        <p:nvPicPr>
          <p:cNvPr id="4" name="ef651.jpg" descr="id:2147496240;FounderCES"/>
          <p:cNvPicPr/>
          <p:nvPr/>
        </p:nvPicPr>
        <p:blipFill>
          <a:blip r:embed="rId2">
            <a:clrChange>
              <a:clrFrom>
                <a:srgbClr val="FFFFFE"/>
              </a:clrFrom>
              <a:clrTo>
                <a:srgbClr val="FFFFFE">
                  <a:alpha val="0"/>
                </a:srgbClr>
              </a:clrTo>
            </a:clrChange>
          </a:blip>
          <a:stretch>
            <a:fillRect/>
          </a:stretch>
        </p:blipFill>
        <p:spPr>
          <a:xfrm>
            <a:off x="5879182" y="4522412"/>
            <a:ext cx="5495939" cy="1317700"/>
          </a:xfrm>
          <a:prstGeom prst="rect">
            <a:avLst/>
          </a:prstGeom>
        </p:spPr>
      </p:pic>
      <p:sp>
        <p:nvSpPr>
          <p:cNvPr id="5" name="矩形 4"/>
          <p:cNvSpPr/>
          <p:nvPr/>
        </p:nvSpPr>
        <p:spPr>
          <a:xfrm>
            <a:off x="3142878" y="5840112"/>
            <a:ext cx="5343129" cy="646331"/>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的关系时，应用的基本方法是控制变量法，即先控制小车的质量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不变，改变力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的关系；再控制力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不变，改变小车的质量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与小车质量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54817" y="949680"/>
            <a:ext cx="1183633" cy="303496"/>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物体质量一定时，加速度与力的关系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的实验中，某同学做了如图所示的实验改进，用力传感器来测量细线中的拉力大小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实验改进后，下列说法正确的是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本实验不需要进行阻力补偿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力传感器的示数等于沙和沙桶的总重力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沙和沙桶的总质量需远小于小车质量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小车受到的合力等于力传感器示数的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52.jpg" descr="id:2147496254;FounderCES"/>
          <p:cNvPicPr/>
          <p:nvPr/>
        </p:nvPicPr>
        <p:blipFill>
          <a:blip r:embed="rId1">
            <a:clrChange>
              <a:clrFrom>
                <a:srgbClr val="FFFFFE"/>
              </a:clrFrom>
              <a:clrTo>
                <a:srgbClr val="FFFFFE">
                  <a:alpha val="0"/>
                </a:srgbClr>
              </a:clrTo>
            </a:clrChange>
          </a:blip>
          <a:stretch>
            <a:fillRect/>
          </a:stretch>
        </p:blipFill>
        <p:spPr>
          <a:xfrm>
            <a:off x="6815286" y="2420888"/>
            <a:ext cx="4443593" cy="2103690"/>
          </a:xfrm>
          <a:prstGeom prst="rect">
            <a:avLst/>
          </a:prstGeom>
        </p:spPr>
      </p:pic>
      <p:pic>
        <p:nvPicPr>
          <p:cNvPr id="4" name="24典例4.eps" descr="id:2147492767;FounderCES"/>
          <p:cNvPicPr/>
          <p:nvPr/>
        </p:nvPicPr>
        <p:blipFill>
          <a:blip r:embed="rId2"/>
          <a:stretch>
            <a:fillRect/>
          </a:stretch>
        </p:blipFill>
        <p:spPr>
          <a:xfrm>
            <a:off x="350096" y="930236"/>
            <a:ext cx="994484" cy="320124"/>
          </a:xfrm>
          <a:prstGeom prst="rect">
            <a:avLst/>
          </a:prstGeom>
        </p:spPr>
      </p:pic>
      <p:pic>
        <p:nvPicPr>
          <p:cNvPr id="5" name="24答案.eps" descr="id:2147491722;FounderCES"/>
          <p:cNvPicPr/>
          <p:nvPr/>
        </p:nvPicPr>
        <p:blipFill>
          <a:blip r:embed="rId3"/>
          <a:stretch>
            <a:fillRect/>
          </a:stretch>
        </p:blipFill>
        <p:spPr>
          <a:xfrm>
            <a:off x="406574" y="4788318"/>
            <a:ext cx="764309" cy="272473"/>
          </a:xfrm>
          <a:prstGeom prst="rect">
            <a:avLst/>
          </a:prstGeom>
        </p:spPr>
      </p:pic>
      <p:sp>
        <p:nvSpPr>
          <p:cNvPr id="6" name="矩形 5"/>
          <p:cNvSpPr/>
          <p:nvPr/>
        </p:nvSpPr>
        <p:spPr>
          <a:xfrm>
            <a:off x="1317664" y="4728225"/>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69970"/>
            <a:ext cx="764309" cy="272473"/>
          </a:xfrm>
          <a:prstGeom prst="rect">
            <a:avLst/>
          </a:prstGeom>
        </p:spPr>
      </p:pic>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本</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实验为了保证小车受到的合力等于力传感器测得的拉力大小的两倍</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仍需要进行阻力补偿</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小车</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前面安装有滑轮组</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小车与动滑轮连接</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动滑轮处的两段绳子分别承担一半的拉力</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此时力传感器测量的拉力大小是小车受到拉力大小的一半</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即小车受到的合力等于力传感器测得的拉力大小的两倍</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力传感器可以精确测得绳子对小车的拉力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故不需要满足沙和沙桶的总质量远小于小车质量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由于沙和沙桶做加速运动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则力传感器的示数小于沙和沙桶的总重力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箭头右下.eps" descr="id:2147496268;FounderCES"/>
          <p:cNvPicPr/>
          <p:nvPr/>
        </p:nvPicPr>
        <p:blipFill>
          <a:blip r:embed="rId2"/>
          <a:stretch>
            <a:fillRect/>
          </a:stretch>
        </p:blipFill>
        <p:spPr>
          <a:xfrm>
            <a:off x="591243" y="1916832"/>
            <a:ext cx="394970" cy="310515"/>
          </a:xfrm>
          <a:prstGeom prst="rect">
            <a:avLst/>
          </a:prstGeom>
        </p:spPr>
      </p:pic>
      <p:pic>
        <p:nvPicPr>
          <p:cNvPr id="6" name="ef652.jpg" descr="id:2147496254;FounderCES"/>
          <p:cNvPicPr/>
          <p:nvPr/>
        </p:nvPicPr>
        <p:blipFill>
          <a:blip r:embed="rId3">
            <a:clrChange>
              <a:clrFrom>
                <a:srgbClr val="FFFFFE"/>
              </a:clrFrom>
              <a:clrTo>
                <a:srgbClr val="FFFFFE">
                  <a:alpha val="0"/>
                </a:srgbClr>
              </a:clrTo>
            </a:clrChange>
          </a:blip>
          <a:stretch>
            <a:fillRect/>
          </a:stretch>
        </p:blipFill>
        <p:spPr>
          <a:xfrm>
            <a:off x="4799062" y="4653136"/>
            <a:ext cx="4039630" cy="191244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器材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小车、砝码、小盘、槽码、细绳、附有定滑轮的长木板、垫木、打点计时器、交流电源、导线两根、纸带、天平、刻度尺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34566" y="924097"/>
            <a:ext cx="1159198" cy="30754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：用天平测出小车和砝码的总质量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、小盘和槽码的总质量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，把数值记录下来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安装器材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：如图所示，把实验器材安装好，注意此时先不要把悬挂小盘的细绳系在小车上，即不给小车加牵引力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59978" y="900094"/>
            <a:ext cx="1262106" cy="351308"/>
          </a:xfrm>
          <a:prstGeom prst="rect">
            <a:avLst/>
          </a:prstGeom>
        </p:spPr>
      </p:pic>
      <p:pic>
        <p:nvPicPr>
          <p:cNvPr id="4" name="图片 3"/>
          <p:cNvPicPr>
            <a:picLocks noChangeAspect="1"/>
          </p:cNvPicPr>
          <p:nvPr/>
        </p:nvPicPr>
        <p:blipFill>
          <a:blip r:embed="rId2"/>
          <a:stretch>
            <a:fillRect/>
          </a:stretch>
        </p:blipFill>
        <p:spPr>
          <a:xfrm>
            <a:off x="4033781" y="3608442"/>
            <a:ext cx="4139994" cy="24292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：在长木板不带定滑轮的一端下面垫一个垫木，反复移动垫木的位置，直至小车拖着纸带在斜面上运动时可以保持匀速直线运动状态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这时，小车拖着纸带运动时受到的摩擦力恰好与小车和砝码所受的重力在斜面方向上的分力平衡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把细绳系在小车上并绕过滑轮悬挂小盘，先接通电源，再释放小车，打点计时器在纸带上打下一系列的点，打完点后立即切断电源，取下纸带，在纸带上标上纸带号码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保持小车的质量不变，在小盘里放入适量的槽码，把小盘和槽码的总质量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记录下来，重复步骤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重复步骤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三次，得到数条纸带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在每条纸带上都选取一段比较理想的部分，标明计数点，测量各计数点间的距离，算出每条纸带的加速度值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用纵坐标表示加速度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，横坐标表示作用力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的大小等于小盘和槽码的总重力，根据实验结果在坐标平面上描出相应的点，如果这些点在一条过原点的直线上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，便说明加速度与作用力成正比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4150990" y="3645024"/>
            <a:ext cx="4435706" cy="235495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93046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保持小盘和槽码的质量不变，在小车上加砝码，重复操作多次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用纵坐标表示加速度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，横坐标表示小车和砝码总质量的倒数</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，根据实验结果在坐标平面上描出相应的点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如果这些点在一条过原点的直线上</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，就说明加速度与质量成反比</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930465"/>
              </a:xfrm>
              <a:blipFill rotWithShape="1">
                <a:blip r:embed="rId1"/>
                <a:stretch>
                  <a:fillRect l="-2" t="-33" r="1" b="3"/>
                </a:stretch>
              </a:blipFill>
            </p:spPr>
            <p:txBody>
              <a:bodyPr/>
              <a:lstStyle/>
              <a:p>
                <a:r>
                  <a:rPr lang="zh-CN" altLang="en-US">
                    <a:noFill/>
                  </a:rPr>
                  <a:t> </a:t>
                </a:r>
              </a:p>
            </p:txBody>
          </p:sp>
        </mc:Fallback>
      </mc:AlternateContent>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006974" y="2852936"/>
            <a:ext cx="4435706" cy="2354957"/>
          </a:xfrm>
          <a:prstGeom prst="rect">
            <a:avLst/>
          </a:prstGeom>
        </p:spPr>
      </p:pic>
      <p:sp>
        <p:nvSpPr>
          <p:cNvPr id="4" name="内容占位符 2"/>
          <p:cNvSpPr txBox="1"/>
          <p:nvPr/>
        </p:nvSpPr>
        <p:spPr bwMode="auto">
          <a:xfrm>
            <a:off x="360854" y="5373032"/>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近似替代法、控制变量法、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化曲为直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2107;FounderCES"/>
          <p:cNvPicPr/>
          <p:nvPr/>
        </p:nvPicPr>
        <p:blipFill>
          <a:blip r:embed="rId3"/>
          <a:stretch>
            <a:fillRect/>
          </a:stretch>
        </p:blipFill>
        <p:spPr>
          <a:xfrm>
            <a:off x="386732" y="5509754"/>
            <a:ext cx="1667510" cy="36576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6997</Words>
  <Application>WPS 演示</Application>
  <PresentationFormat>自定义</PresentationFormat>
  <Paragraphs>334</Paragraphs>
  <Slides>41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41</vt:i4>
      </vt:variant>
    </vt:vector>
  </HeadingPairs>
  <TitlesOfParts>
    <vt:vector size="54"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449</cp:revision>
  <dcterms:created xsi:type="dcterms:W3CDTF">2020-11-06T05:24:00Z</dcterms:created>
  <dcterms:modified xsi:type="dcterms:W3CDTF">2025-06-18T03:19:06Z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8205D8DFE5A94E55BDB0C194AD70790B_12</vt:lpwstr>
  </property>
</Properties>
</file>